
<file path=[Content_Types].xml><?xml version="1.0" encoding="utf-8"?>
<Types xmlns="http://schemas.openxmlformats.org/package/2006/content-types">
  <Default Extension="xml" ContentType="application/xml"/>
  <Default Extension="mp4" ContentType="video/unknown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77" r:id="rId4"/>
    <p:sldId id="278" r:id="rId5"/>
    <p:sldId id="276" r:id="rId6"/>
    <p:sldId id="297" r:id="rId7"/>
    <p:sldId id="257" r:id="rId8"/>
    <p:sldId id="283" r:id="rId9"/>
    <p:sldId id="281" r:id="rId10"/>
    <p:sldId id="284" r:id="rId11"/>
    <p:sldId id="294" r:id="rId12"/>
    <p:sldId id="286" r:id="rId13"/>
    <p:sldId id="287" r:id="rId14"/>
    <p:sldId id="288" r:id="rId15"/>
    <p:sldId id="289" r:id="rId16"/>
    <p:sldId id="290" r:id="rId17"/>
    <p:sldId id="292" r:id="rId18"/>
    <p:sldId id="293" r:id="rId19"/>
    <p:sldId id="295" r:id="rId20"/>
    <p:sldId id="296" r:id="rId21"/>
    <p:sldId id="285" r:id="rId22"/>
    <p:sldId id="299" r:id="rId23"/>
    <p:sldId id="298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76151-0D0E-E24F-8F1A-738A332D3593}" type="datetimeFigureOut">
              <a:rPr lang="en-US" smtClean="0"/>
              <a:t>7/1/13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389B5-A8EE-DC45-94B7-84B09FA3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4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3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5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4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0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6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2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2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6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4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6ABE3-FE0F-9246-B5AA-BFC8176D36AA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88CB-119D-CE4E-857E-A6B97F12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2.png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750" y="1684533"/>
            <a:ext cx="3753189" cy="3433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" y="45352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 OF DIGITAL PRESERVATION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A NATIONAL DIGITAL STEWARDSHIP ALLIANCE PROJECT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27686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venir Book"/>
                <a:cs typeface="Avenir Book"/>
              </a:rPr>
              <a:t>JEFFERSON BAILEY, @jefferson_bail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venir Book"/>
                <a:cs typeface="Avenir Book"/>
              </a:rPr>
              <a:t>NDSA INNOVATION WORKING GROUP CO-CHAIR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venir Book"/>
                <a:cs typeface="Avenir Book"/>
              </a:rPr>
              <a:t>ALA Digital Preservation Interest Group, 2013-06-30</a:t>
            </a:r>
            <a:endParaRPr lang="en-US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52545" y="6143285"/>
            <a:ext cx="339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Upstairs, by Jo </a:t>
            </a:r>
            <a:r>
              <a:rPr lang="en-US" sz="1200" dirty="0" err="1" smtClean="0">
                <a:solidFill>
                  <a:schemeClr val="bg1"/>
                </a:solidFill>
              </a:rPr>
              <a:t>Szczepanska</a:t>
            </a:r>
            <a:r>
              <a:rPr lang="en-US" sz="1200" dirty="0" smtClean="0">
                <a:solidFill>
                  <a:schemeClr val="bg1"/>
                </a:solidFill>
              </a:rPr>
              <a:t>, from The Noun Project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3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801" y="943717"/>
            <a:ext cx="83133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FOUR LEVELS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Level 1 – Protect your data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Level 2 – Know your data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Level 3 – Monitor your data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Level 4 – Repair your data</a:t>
            </a:r>
          </a:p>
          <a:p>
            <a:pPr marL="914400" lvl="1" indent="-457200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FIVE ACTIVITY AREAS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Storage &amp; Geographic Location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File Fixity &amp; Data Integrity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Information Security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Metadata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File Formats</a:t>
            </a: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From Bit-level Preservation to Long-term Stewardship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STRUCTURE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42531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THE LEVELS: THE LEVELS</a:t>
            </a: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921040"/>
              </p:ext>
            </p:extLst>
          </p:nvPr>
        </p:nvGraphicFramePr>
        <p:xfrm>
          <a:off x="99426" y="473410"/>
          <a:ext cx="9044573" cy="5922927"/>
        </p:xfrm>
        <a:graphic>
          <a:graphicData uri="http://schemas.openxmlformats.org/drawingml/2006/table">
            <a:tbl>
              <a:tblPr/>
              <a:tblGrid>
                <a:gridCol w="991159"/>
                <a:gridCol w="2001706"/>
                <a:gridCol w="1960291"/>
                <a:gridCol w="2084535"/>
                <a:gridCol w="2006882"/>
              </a:tblGrid>
              <a:tr h="475583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1 </a:t>
                      </a: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Protect your data)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2 (Know your data)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3 (Monitor your data)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4 (Repair your data)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836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Storage and 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Geographic 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Location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Two complete copies that are not collocated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For data on heterogeneous media (optical discs, hard drives, etc.) get the content off the medium and into your storage system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three complete copies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one copy in a different geographic location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Document your storage system(s) and storage media and what you need to use them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one copy in a geographic location with a different disaster threat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Obsolescence monitoring process for your storage system(s) and media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three copies in geographic locations with different disaster threats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Have a comprehensive plan in place that will keep files and metadata on currently accessible media or systems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652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File Fixity </a:t>
                      </a: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and 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Data </a:t>
                      </a: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Integrity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file fixity on ingest if it has been provided with the content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Create fixity info if it wasn’t provided with the content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fixity on all ingests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Use write-blockers when working with original media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Virus-check high risk content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fixity of content at fixed intervals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Maintain logs of fixity info; supply audit on demand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Ability to detect corrupt data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Virus-check all content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fixity of all content in response to specific events or activities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Ability to replace/repair corrupted data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Ensure no one person has write access to all copies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469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Information </a:t>
                      </a: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Security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Identify who has read, write, move and delete authorization to individual files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Restrict who has those authorizations to individual files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Document access restrictions for content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Maintain logs of who performed what actions on files, including deletions and preservation actions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Perform audit of logs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102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Metadata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Inventory of content and its storage location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Ensure backup and non-collocation of inventory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administrative metadata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transformative metadata and log events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standard technical and descriptive metadata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standard preservation metadata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285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File Formats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When you can give input into the creation of digital files encourage use of a limited set of known open formats and codecs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Inventory of file formats in use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Monitor file format obsolescence issues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Perform format migrations, emulation and similar activities as needed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51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Storage and Geographic Location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734633"/>
              </p:ext>
            </p:extLst>
          </p:nvPr>
        </p:nvGraphicFramePr>
        <p:xfrm>
          <a:off x="457200" y="153117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1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Protect your data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Know your data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3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Monitor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4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Repair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Two complete copies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that are not collocated</a:t>
                      </a:r>
                    </a:p>
                    <a:p>
                      <a:endParaRPr lang="en-US" baseline="0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For data on heterogeneous media (optical discs, hard drives, etc.) get the content off the medium and into your storage system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At least three complete copies</a:t>
                      </a:r>
                    </a:p>
                    <a:p>
                      <a:endParaRPr lang="en-US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At least one copy in a different geographic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location</a:t>
                      </a:r>
                    </a:p>
                    <a:p>
                      <a:endParaRPr lang="en-US" baseline="0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Document your storage systems(s) and storage media and what you need to use them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At least one copy in a geographic location with a different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disaster threat</a:t>
                      </a:r>
                    </a:p>
                    <a:p>
                      <a:endParaRPr lang="en-US" baseline="0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Obsolescence monitoring for your storage system(s) and media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At least three copies in geographic locations with different disaster threats</a:t>
                      </a:r>
                    </a:p>
                    <a:p>
                      <a:endParaRPr lang="en-US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Have a comprehensive plan in place that will keep files and metadata on currently accessible media or systems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THE LEVELS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6858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FFFF"/>
                </a:solidFill>
                <a:latin typeface="Avenir Book"/>
                <a:cs typeface="Avenir Book"/>
              </a:rPr>
              <a:t>Storage and Geographic Location</a:t>
            </a:r>
            <a:endParaRPr lang="en-US" sz="40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834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Storage and Geographic Location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THE LEVELS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FFFF"/>
                </a:solidFill>
                <a:latin typeface="Avenir Book"/>
                <a:cs typeface="Avenir Book"/>
              </a:rPr>
              <a:t>File Fixity and Data Integrity</a:t>
            </a:r>
            <a:endParaRPr lang="en-US" sz="40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06552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1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Protect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2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Know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3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Monitor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4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Repair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Check file fixity on ingest if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it has been provided with the content</a:t>
                      </a:r>
                    </a:p>
                    <a:p>
                      <a:endParaRPr lang="en-US" baseline="0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Create fixity info if it wasn’t provided with the content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Check fixity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on all ingests</a:t>
                      </a:r>
                    </a:p>
                    <a:p>
                      <a:endParaRPr lang="en-US" baseline="0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Use write-blockers when working with original media</a:t>
                      </a:r>
                    </a:p>
                    <a:p>
                      <a:endParaRPr lang="en-US" baseline="0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Virus-check high risk content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Check fixity of content at fixed intervals</a:t>
                      </a:r>
                    </a:p>
                    <a:p>
                      <a:endParaRPr lang="en-US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Maintain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logs of fixity info; supply audit on demand</a:t>
                      </a:r>
                    </a:p>
                    <a:p>
                      <a:endParaRPr lang="en-US" baseline="0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Ability to detect corrupt data</a:t>
                      </a:r>
                    </a:p>
                    <a:p>
                      <a:endParaRPr lang="en-US" baseline="0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Virus-check all content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Check fixity of all content in response to specific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events or activities</a:t>
                      </a:r>
                    </a:p>
                    <a:p>
                      <a:endParaRPr lang="en-US" baseline="0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Ability to replace/repair corrupted data</a:t>
                      </a:r>
                    </a:p>
                    <a:p>
                      <a:endParaRPr lang="en-US" baseline="0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Ensure no one person has write access to all copies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5331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THE LEVELS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FFFF"/>
                </a:solidFill>
                <a:latin typeface="Avenir Book"/>
                <a:cs typeface="Avenir Book"/>
              </a:rPr>
              <a:t>Information Security</a:t>
            </a:r>
            <a:endParaRPr lang="en-US" sz="40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055530"/>
              </p:ext>
            </p:extLst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1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Protect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2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Know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3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Monitor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4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Repair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Identify who has read, write, move and delete authorization to individual files</a:t>
                      </a:r>
                    </a:p>
                    <a:p>
                      <a:endParaRPr lang="en-US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Restrict who has those authorizations to individual files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Document access restrictions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for content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Maintain logs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of who performed what actions on files, including deletions and preservation actions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Perform audit of logs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8356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Storage and Geographic Location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THE LEVELS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6858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FFFF"/>
                </a:solidFill>
                <a:latin typeface="Avenir Book"/>
                <a:cs typeface="Avenir Book"/>
              </a:rPr>
              <a:t>Metadata</a:t>
            </a:r>
            <a:endParaRPr lang="en-US" sz="40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744785"/>
              </p:ext>
            </p:extLst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1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Protect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2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Know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3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Monitor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4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Repair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Inventory of content and its storage location</a:t>
                      </a:r>
                    </a:p>
                    <a:p>
                      <a:endParaRPr lang="en-US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Ensure backup and non-collocation of inventory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Store administrative metadata</a:t>
                      </a:r>
                    </a:p>
                    <a:p>
                      <a:endParaRPr lang="en-US" dirty="0" smtClean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Store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transformative metadata and log events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Store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standards technical and descriptive metadata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Store standard preservation metadata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3760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Storage and Geographic Location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THE LEVELS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Avenir Book"/>
                <a:cs typeface="Avenir Book"/>
              </a:rPr>
              <a:t>File Formats</a:t>
            </a:r>
            <a:endParaRPr lang="en-US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942296"/>
              </p:ext>
            </p:extLst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1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Protect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2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Know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3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Monitor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Level 4</a:t>
                      </a:r>
                    </a:p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Repair your data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When you can give input into the creation of digital files, encourage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use of a limited set of known open formats and codecs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Inventory of file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 formats in use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Monitor file format obsolescence issues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Perform format migrations, emulation and similar activities as needed</a:t>
                      </a:r>
                      <a:endParaRPr lang="en-US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2914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Storage and Geographic Location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THE LEVELS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Avenir Book"/>
                <a:cs typeface="Avenir Book"/>
              </a:rPr>
              <a:t>Level 1</a:t>
            </a:r>
            <a:endParaRPr lang="en-US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796206"/>
              </p:ext>
            </p:extLst>
          </p:nvPr>
        </p:nvGraphicFramePr>
        <p:xfrm>
          <a:off x="457200" y="1600200"/>
          <a:ext cx="8229600" cy="384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Storage &amp; Geographic Location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File Fixity &amp; Data Integrity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Information Security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Metadata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File Formats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Two complete copies that are not collocated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For data on heterogeneous media (optical discs, hard drives, etc.) get the content off the medium and into your storage system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- Check file fixity on ingest if it has been provided with the content</a:t>
                      </a:r>
                      <a:endParaRPr lang="en-US" sz="1800" b="0" dirty="0"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- Create fixity info if it wasn’t provided with the content</a:t>
                      </a:r>
                      <a:endParaRPr lang="en-US" sz="1800" b="0" dirty="0"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Identify who has read, write, move and delete authorization to individual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files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Inventory of content and its storage location</a:t>
                      </a:r>
                      <a:endParaRPr lang="en-US" sz="18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</a:rPr>
                        <a:t>- When you can give input into the creation of digital files encourage use of a limited set of known open formats and codecs</a:t>
                      </a:r>
                      <a:endParaRPr lang="en-US" sz="1800" b="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778191" y="127971"/>
            <a:ext cx="1937456" cy="1155963"/>
            <a:chOff x="4350224" y="1692947"/>
            <a:chExt cx="4031864" cy="3313669"/>
          </a:xfrm>
          <a:solidFill>
            <a:schemeClr val="bg1"/>
          </a:solidFill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68419" y="1692947"/>
              <a:ext cx="3313669" cy="3313669"/>
            </a:xfrm>
            <a:prstGeom prst="rect">
              <a:avLst/>
            </a:prstGeom>
            <a:grpFill/>
          </p:spPr>
        </p:pic>
        <p:sp>
          <p:nvSpPr>
            <p:cNvPr id="14" name="Right Arrow 13"/>
            <p:cNvSpPr/>
            <p:nvPr/>
          </p:nvSpPr>
          <p:spPr>
            <a:xfrm flipV="1">
              <a:off x="4350224" y="3613807"/>
              <a:ext cx="1259541" cy="720021"/>
            </a:xfrm>
            <a:prstGeom prst="right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306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Storage and Geographic Location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THE LEVELS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Avenir Book"/>
                <a:cs typeface="Avenir Book"/>
              </a:rPr>
              <a:t>Level 2</a:t>
            </a:r>
            <a:endParaRPr lang="en-US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595472"/>
              </p:ext>
            </p:extLst>
          </p:nvPr>
        </p:nvGraphicFramePr>
        <p:xfrm>
          <a:off x="457200" y="1600200"/>
          <a:ext cx="82296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Storage &amp; Geographic Location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File Fixity &amp; Data Integrity</a:t>
                      </a:r>
                      <a:endParaRPr lang="en-US" sz="18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Information Security</a:t>
                      </a:r>
                      <a:endParaRPr lang="en-US" sz="18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Metadata</a:t>
                      </a:r>
                      <a:endParaRPr lang="en-US" sz="18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File Formats</a:t>
                      </a:r>
                      <a:endParaRPr lang="en-US" sz="18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- At least three complete copies</a:t>
                      </a:r>
                      <a:endParaRPr lang="en-US" sz="1600" b="0" dirty="0" smtClean="0">
                        <a:solidFill>
                          <a:srgbClr val="FFFFFF"/>
                        </a:solidFill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- At least one copy in a different</a:t>
                      </a:r>
                      <a:r>
                        <a:rPr lang="en-US" sz="1600" b="0" baseline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 geographic location</a:t>
                      </a:r>
                      <a:endParaRPr lang="en-US" sz="1600" b="0" dirty="0" smtClean="0">
                        <a:solidFill>
                          <a:srgbClr val="FFFFFF"/>
                        </a:solidFill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- 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Document your storage system(s)</a:t>
                      </a:r>
                      <a:r>
                        <a:rPr lang="en-US" sz="1600" b="0" baseline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 and storage media and what you need to use them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- Check fixity on all ingests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- Use write-blockers when working with original media</a:t>
                      </a:r>
                    </a:p>
                    <a:p>
                      <a:r>
                        <a:rPr lang="en-US" sz="18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- Virus-check high risk content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800" b="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Document access restrictions for content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8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Store administrative metadata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Store transformative metadata and log events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8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Inventory of file formats in use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800" b="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847215" y="127971"/>
            <a:ext cx="1868432" cy="1155963"/>
            <a:chOff x="4493861" y="1692947"/>
            <a:chExt cx="3888227" cy="3313669"/>
          </a:xfrm>
          <a:solidFill>
            <a:schemeClr val="bg1"/>
          </a:solidFill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68419" y="1692947"/>
              <a:ext cx="3313669" cy="3313669"/>
            </a:xfrm>
            <a:prstGeom prst="rect">
              <a:avLst/>
            </a:prstGeom>
            <a:grpFill/>
          </p:spPr>
        </p:pic>
        <p:sp>
          <p:nvSpPr>
            <p:cNvPr id="13" name="Right Arrow 12"/>
            <p:cNvSpPr/>
            <p:nvPr/>
          </p:nvSpPr>
          <p:spPr>
            <a:xfrm>
              <a:off x="4493861" y="3013449"/>
              <a:ext cx="1345729" cy="837820"/>
            </a:xfrm>
            <a:prstGeom prst="right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915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Storage and Geographic Location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THE LEVELS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Avenir Book"/>
                <a:cs typeface="Avenir Book"/>
              </a:rPr>
              <a:t>Level 3</a:t>
            </a:r>
            <a:endParaRPr lang="en-US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82975"/>
              </p:ext>
            </p:extLst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189"/>
                <a:gridCol w="1684194"/>
                <a:gridCol w="1697999"/>
                <a:gridCol w="1422298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Avenir Book"/>
                          <a:cs typeface="Avenir Book"/>
                        </a:rPr>
                        <a:t>Storage &amp; Geographic Location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Avenir Book"/>
                          <a:cs typeface="Avenir Book"/>
                        </a:rPr>
                        <a:t>File Fixity &amp; Data Integrity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Avenir Book"/>
                          <a:cs typeface="Avenir Book"/>
                        </a:rPr>
                        <a:t>Information Security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Avenir Book"/>
                          <a:cs typeface="Avenir Book"/>
                        </a:rPr>
                        <a:t>Metadata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Avenir Book"/>
                          <a:cs typeface="Avenir Book"/>
                        </a:rPr>
                        <a:t>File Formats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At least one copy in a geographic location with a different disaster threat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-Obsolescence monitoring process for your storage system(s) and media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Check fixity of content at fixed intervals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Maintain logs of fixity info; supply audit on demand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Ability to detect corrupt data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Virus-check all content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Maintain logs of who performed what actions on files, including deletions and preservation actions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800" b="0" kern="1200" dirty="0">
                        <a:solidFill>
                          <a:schemeClr val="bg1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- Store standard technical and descriptive metadata</a:t>
                      </a: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Monitor file format obsolescence issues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74826" y="127971"/>
            <a:ext cx="1840821" cy="1155963"/>
            <a:chOff x="4551312" y="1692947"/>
            <a:chExt cx="3830776" cy="3313669"/>
          </a:xfrm>
          <a:solidFill>
            <a:schemeClr val="bg1"/>
          </a:solidFill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68419" y="1692947"/>
              <a:ext cx="3313669" cy="3313669"/>
            </a:xfrm>
            <a:prstGeom prst="rect">
              <a:avLst/>
            </a:prstGeom>
            <a:grpFill/>
          </p:spPr>
        </p:pic>
        <p:sp>
          <p:nvSpPr>
            <p:cNvPr id="18" name="Right Arrow 17"/>
            <p:cNvSpPr/>
            <p:nvPr/>
          </p:nvSpPr>
          <p:spPr>
            <a:xfrm>
              <a:off x="4551312" y="2498960"/>
              <a:ext cx="1891572" cy="837820"/>
            </a:xfrm>
            <a:prstGeom prst="right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953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801" y="1684533"/>
            <a:ext cx="48919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About the NDSA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The Levels: Goals &amp; Intent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The Levels: In brief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The Levels: In detail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Early feedback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Your feedback!</a:t>
            </a: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THIS PRESENTATION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704" y="1435259"/>
            <a:ext cx="3753189" cy="34338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/>
          <p:cNvSpPr txBox="1"/>
          <p:nvPr/>
        </p:nvSpPr>
        <p:spPr>
          <a:xfrm>
            <a:off x="5752545" y="6143285"/>
            <a:ext cx="339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Upstairs, by Jo </a:t>
            </a:r>
            <a:r>
              <a:rPr lang="en-US" sz="1200" dirty="0" err="1" smtClean="0">
                <a:solidFill>
                  <a:schemeClr val="bg1"/>
                </a:solidFill>
              </a:rPr>
              <a:t>Szczepanska</a:t>
            </a:r>
            <a:r>
              <a:rPr lang="en-US" sz="1200" dirty="0" smtClean="0">
                <a:solidFill>
                  <a:schemeClr val="bg1"/>
                </a:solidFill>
              </a:rPr>
              <a:t>, from The Noun Project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1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Storage and Geographic Location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THE LEVELS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Avenir Book"/>
                <a:cs typeface="Avenir Book"/>
              </a:rPr>
              <a:t>Level 4</a:t>
            </a:r>
            <a:endParaRPr lang="en-US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386063"/>
              </p:ext>
            </p:extLst>
          </p:nvPr>
        </p:nvGraphicFramePr>
        <p:xfrm>
          <a:off x="457200" y="1600200"/>
          <a:ext cx="8229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Storage &amp; Geographic Location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File Fixity &amp; Data Integrity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Information Security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Metadata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File Formats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At least three copies in geographic locations with different disaster threats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Have a comprehensive plan in place that will keep files and metadata on currently accessible media or systems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Check fixity of all content in response to specific events or activities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Ability to replace/repair corrupted data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Ensure no one person has write access to all copies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600" b="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ＭＳ 明朝"/>
                          <a:cs typeface="Avenir Book"/>
                        </a:rPr>
                        <a:t>- Perform audit of logs</a:t>
                      </a: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Store standard preservation metadata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600" b="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- Perform format migrations, emulation and similar activities as needed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  <a:effectLst/>
                          <a:latin typeface="Avenir Book"/>
                          <a:cs typeface="Avenir Book"/>
                        </a:rPr>
                        <a:t> </a:t>
                      </a:r>
                      <a:endParaRPr lang="en-US" sz="1600" b="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ＭＳ 明朝"/>
                        <a:cs typeface="Avenir Book"/>
                      </a:endParaRPr>
                    </a:p>
                  </a:txBody>
                  <a:tcPr marL="45085" marR="45085" marT="9525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88630" y="127971"/>
            <a:ext cx="1827009" cy="1155963"/>
            <a:chOff x="4580048" y="1692947"/>
            <a:chExt cx="3802040" cy="3313669"/>
          </a:xfrm>
          <a:solidFill>
            <a:schemeClr val="bg1"/>
          </a:solidFill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68419" y="1692947"/>
              <a:ext cx="3313669" cy="3313669"/>
            </a:xfrm>
            <a:prstGeom prst="rect">
              <a:avLst/>
            </a:prstGeom>
            <a:grpFill/>
          </p:spPr>
        </p:pic>
        <p:sp>
          <p:nvSpPr>
            <p:cNvPr id="18" name="Right Arrow 17"/>
            <p:cNvSpPr/>
            <p:nvPr/>
          </p:nvSpPr>
          <p:spPr>
            <a:xfrm>
              <a:off x="4580048" y="2024046"/>
              <a:ext cx="2379943" cy="837820"/>
            </a:xfrm>
            <a:prstGeom prst="right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44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EARLY FEEDBACK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pic>
        <p:nvPicPr>
          <p:cNvPr id="7" name="Dramatic Chipmunk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29800" y="875227"/>
            <a:ext cx="8433795" cy="53471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52545" y="6180641"/>
            <a:ext cx="3057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Dramatic Chipmunk, via YouTube user </a:t>
            </a:r>
            <a:r>
              <a:rPr lang="en-US" sz="1200" dirty="0" err="1" smtClean="0">
                <a:solidFill>
                  <a:schemeClr val="bg1"/>
                </a:solidFill>
              </a:rPr>
              <a:t>cregets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5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2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10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7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THE LEVELS: 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PRIMARY FEEDBACK AREAS</a:t>
            </a: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100207"/>
              </p:ext>
            </p:extLst>
          </p:nvPr>
        </p:nvGraphicFramePr>
        <p:xfrm>
          <a:off x="99426" y="473410"/>
          <a:ext cx="9044573" cy="5922927"/>
        </p:xfrm>
        <a:graphic>
          <a:graphicData uri="http://schemas.openxmlformats.org/drawingml/2006/table">
            <a:tbl>
              <a:tblPr/>
              <a:tblGrid>
                <a:gridCol w="1071006"/>
                <a:gridCol w="1921859"/>
                <a:gridCol w="1960291"/>
                <a:gridCol w="2084535"/>
                <a:gridCol w="2006882"/>
              </a:tblGrid>
              <a:tr h="475583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1 </a:t>
                      </a: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Protect your data)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2 (Know your data)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3 (Monitor your data)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4 (Repair your data)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836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Storage and 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Geographic 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Location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Two complete copies that are not collocated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For data on heterogeneous media (optical discs, hard drives, etc.) get the content off the medium and into your storage system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three complete copies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one copy in a different geographic location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Document your storage system(s) and storage media and what you need to use them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one copy in a geographic location with a different disaster threat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Obsolescence monitoring process for your storage system(s) and media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three copies in geographic locations with different disaster threats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Have a comprehensive plan in place that will keep files and metadata on currently accessible media or systems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652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File Fixity </a:t>
                      </a: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and 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Data </a:t>
                      </a: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Integrity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file fixity on ingest if it has been provided with the content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Create fixity info if it wasn’t provided with the content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fixity on all ingests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Use write-blockers when working with original media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Virus-check high risk content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fixity of content at fixed intervals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Maintain logs of fixity info; supply audit on demand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Ability to detect corrupt data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Virus-check all content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fixity of all content in response to specific events or activities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Ability to replace/repair corrupted data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Ensure no one person has write access to all copies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469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Information </a:t>
                      </a: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b="1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Security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Identify who has read, write, move and delete authorization to individual files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Restrict who has those authorizations to individual files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Document access restrictions for content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Maintain logs of who performed what actions on files, including deletions and preservation actions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Perform audit of logs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102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Metadata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Inventory of content and its storage location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Ensure backup and non-collocation of inventory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administrative metadata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transformative metadata and log events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standard technical and descriptive metadata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standard preservation metadata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285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File Formats</a:t>
                      </a:r>
                      <a:endParaRPr lang="en-US" sz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When you can give input into the creation of digital files encourage use of a limited set of known open formats and codecs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Inventory of file formats in use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Monitor file format obsolescence issues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Perform format migrations, emulation and similar activities as needed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88994" y="4647439"/>
            <a:ext cx="6055005" cy="769229"/>
          </a:xfrm>
          <a:prstGeom prst="rect">
            <a:avLst/>
          </a:prstGeom>
          <a:noFill/>
          <a:ln w="50800" cmpd="sng">
            <a:solidFill>
              <a:srgbClr val="FFFF00">
                <a:alpha val="7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33078" y="3516325"/>
            <a:ext cx="1967359" cy="1129094"/>
          </a:xfrm>
          <a:prstGeom prst="rect">
            <a:avLst/>
          </a:prstGeom>
          <a:noFill/>
          <a:ln w="50800" cmpd="sng">
            <a:solidFill>
              <a:srgbClr val="FFFF00">
                <a:alpha val="7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102" y="2303640"/>
            <a:ext cx="1060976" cy="1212685"/>
          </a:xfrm>
          <a:prstGeom prst="rect">
            <a:avLst/>
          </a:prstGeom>
          <a:noFill/>
          <a:ln w="50800" cmpd="sng">
            <a:solidFill>
              <a:srgbClr val="FFFF00">
                <a:alpha val="7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33078" y="461968"/>
            <a:ext cx="8010920" cy="464827"/>
          </a:xfrm>
          <a:prstGeom prst="rect">
            <a:avLst/>
          </a:prstGeom>
          <a:noFill/>
          <a:ln w="50800" cmpd="sng">
            <a:solidFill>
              <a:srgbClr val="FFFF00">
                <a:alpha val="7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2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801" y="1026551"/>
            <a:ext cx="83133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Next Steps: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Community Feedback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Release Candidate One is live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Next Iterations  – Late Summer</a:t>
            </a:r>
          </a:p>
          <a:p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Your Feedback: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Clarity?</a:t>
            </a: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Usability?</a:t>
            </a: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Levels and Activity Areas?</a:t>
            </a: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Additions?</a:t>
            </a: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NEXT STEPS &amp; FEEDBACK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421720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5352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 OF DIGITAL PRESERVATION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A NATIONAL DIGITAL STEWARDSHIP ALLIANCE PROJECT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26" y="1824409"/>
            <a:ext cx="88875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/>
              <a:buChar char="•"/>
            </a:pPr>
            <a:endParaRPr lang="en-US" sz="20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cs typeface="Avenir Book"/>
              </a:rPr>
              <a:t>Levels of Digital Preservation Resources</a:t>
            </a:r>
            <a:endParaRPr lang="en-US" sz="32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cs typeface="Avenir Book"/>
              </a:rPr>
              <a:t>http://</a:t>
            </a:r>
            <a:r>
              <a:rPr lang="en-US" sz="3200" dirty="0" err="1" smtClean="0">
                <a:solidFill>
                  <a:srgbClr val="FFFFFF"/>
                </a:solidFill>
                <a:latin typeface="Avenir Book"/>
                <a:cs typeface="Avenir Book"/>
              </a:rPr>
              <a:t>bit.ly</a:t>
            </a:r>
            <a:r>
              <a:rPr lang="en-US" sz="3200" dirty="0" smtClean="0">
                <a:solidFill>
                  <a:srgbClr val="FFFFFF"/>
                </a:solidFill>
                <a:latin typeface="Avenir Book"/>
                <a:cs typeface="Avenir Book"/>
              </a:rPr>
              <a:t>/</a:t>
            </a:r>
            <a:r>
              <a:rPr lang="en-US" sz="3200" dirty="0" err="1" smtClean="0">
                <a:solidFill>
                  <a:srgbClr val="FFFFFF"/>
                </a:solidFill>
                <a:latin typeface="Avenir Book"/>
                <a:cs typeface="Avenir Book"/>
              </a:rPr>
              <a:t>ndsa_levels</a:t>
            </a:r>
            <a:endParaRPr lang="en-US" sz="32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914400" lvl="1" indent="-457200">
              <a:buFont typeface="Arial"/>
              <a:buChar char="•"/>
            </a:pPr>
            <a:endParaRPr lang="en-US" sz="32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cs typeface="Avenir Book"/>
              </a:rPr>
              <a:t>NDSA Homepage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cs typeface="Avenir Book"/>
              </a:rPr>
              <a:t>http://</a:t>
            </a:r>
            <a:r>
              <a:rPr lang="en-US" sz="3200" dirty="0" err="1" smtClean="0">
                <a:solidFill>
                  <a:srgbClr val="FFFFFF"/>
                </a:solidFill>
                <a:latin typeface="Avenir Book"/>
                <a:cs typeface="Avenir Book"/>
              </a:rPr>
              <a:t>www.digitalpreservation.gov</a:t>
            </a:r>
            <a:r>
              <a:rPr lang="en-US" sz="3200" dirty="0" smtClean="0">
                <a:solidFill>
                  <a:srgbClr val="FFFFFF"/>
                </a:solidFill>
                <a:latin typeface="Avenir Book"/>
                <a:cs typeface="Avenir Book"/>
              </a:rPr>
              <a:t>/</a:t>
            </a:r>
            <a:r>
              <a:rPr lang="en-US" sz="3200" dirty="0" err="1" smtClean="0">
                <a:solidFill>
                  <a:srgbClr val="FFFFFF"/>
                </a:solidFill>
                <a:latin typeface="Avenir Book"/>
                <a:cs typeface="Avenir Book"/>
              </a:rPr>
              <a:t>ndsa</a:t>
            </a:r>
            <a:endParaRPr lang="en-US" sz="32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914400" lvl="1" indent="-457200">
              <a:buFont typeface="Arial"/>
              <a:buChar char="•"/>
            </a:pPr>
            <a:endParaRPr lang="en-US" sz="20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lvl="1"/>
            <a:endParaRPr lang="en-US" sz="20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lvl="1"/>
            <a:r>
              <a:rPr lang="en-US" sz="3600" dirty="0" smtClean="0">
                <a:solidFill>
                  <a:srgbClr val="FFFFFF"/>
                </a:solidFill>
                <a:latin typeface="Avenir Book"/>
                <a:cs typeface="Avenir Book"/>
              </a:rPr>
              <a:t>THANKS</a:t>
            </a:r>
            <a:r>
              <a:rPr lang="en-US" sz="3600" dirty="0" smtClean="0">
                <a:solidFill>
                  <a:srgbClr val="FFFFFF"/>
                </a:solidFill>
                <a:latin typeface="Avenir Book"/>
                <a:cs typeface="Avenir Book"/>
              </a:rPr>
              <a:t>!</a:t>
            </a:r>
          </a:p>
          <a:p>
            <a:pPr lvl="1"/>
            <a:r>
              <a:rPr lang="en-US" sz="2000" dirty="0" err="1" smtClean="0">
                <a:solidFill>
                  <a:srgbClr val="FFFFFF"/>
                </a:solidFill>
                <a:latin typeface="Avenir Book"/>
                <a:cs typeface="Avenir Book"/>
              </a:rPr>
              <a:t>jeffersonbailey@gmail.com</a:t>
            </a:r>
            <a:endParaRPr lang="en-US" sz="20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76615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801" y="782758"/>
            <a:ext cx="831331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“The mission of the National Digital Stewardship Alliance is to establish, maintain, and advance the capacity to preserve our nation’s digital resources for the benefit of present and future generations.”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Started in July 2010 by Library of Congress, NDIIPP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Has 160+ members; free to join &amp; all-volunteer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Features a diverse range of institutions and sizes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Organized in 5 Working Groups: Innovation, Infrastructure, Content, Standards, Outreach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http://</a:t>
            </a:r>
            <a:r>
              <a:rPr lang="en-US" sz="2400" dirty="0" err="1">
                <a:solidFill>
                  <a:srgbClr val="FFFFFF"/>
                </a:solidFill>
                <a:latin typeface="Avenir Book"/>
                <a:cs typeface="Avenir Book"/>
              </a:rPr>
              <a:t>www.digitalpreservation.gov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/</a:t>
            </a:r>
            <a:r>
              <a:rPr lang="en-US" sz="2400" dirty="0" err="1">
                <a:solidFill>
                  <a:srgbClr val="FFFFFF"/>
                </a:solidFill>
                <a:latin typeface="Avenir Book"/>
                <a:cs typeface="Avenir Book"/>
              </a:rPr>
              <a:t>ndsa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/</a:t>
            </a:r>
            <a:endParaRPr lang="en-US" sz="2400" dirty="0" smtClean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NDSA: ABOUT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41793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NDSA: ACTIVITIES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801" y="782758"/>
            <a:ext cx="831331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Storage Survey &amp; Staffing Survey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Web Archiving report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Annual Innovation Awards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Content Case Studies (geospatial, citizen journalism, </a:t>
            </a:r>
            <a:r>
              <a:rPr lang="en-US" sz="2400" dirty="0" err="1" smtClean="0">
                <a:solidFill>
                  <a:srgbClr val="FFFFFF"/>
                </a:solidFill>
                <a:latin typeface="Avenir Book"/>
                <a:cs typeface="Avenir Book"/>
              </a:rPr>
              <a:t>etc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 smtClean="0">
                <a:solidFill>
                  <a:srgbClr val="FFFFFF"/>
                </a:solidFill>
                <a:latin typeface="Avenir Book"/>
                <a:cs typeface="Avenir Book"/>
              </a:rPr>
              <a:t>WikiProject</a:t>
            </a:r>
            <a:endParaRPr lang="en-US" sz="24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err="1" smtClean="0">
                <a:solidFill>
                  <a:srgbClr val="FFFFFF"/>
                </a:solidFill>
                <a:latin typeface="Avenir Book"/>
                <a:cs typeface="Avenir Book"/>
              </a:rPr>
              <a:t>Kickstarter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 featured projects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Webinars on OSS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Innovation Interview Series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These Levels!</a:t>
            </a: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http://</a:t>
            </a:r>
            <a:r>
              <a:rPr lang="en-US" sz="2400" dirty="0" err="1">
                <a:solidFill>
                  <a:srgbClr val="FFFFFF"/>
                </a:solidFill>
                <a:latin typeface="Avenir Book"/>
                <a:cs typeface="Avenir Book"/>
              </a:rPr>
              <a:t>www.digitalpreservation.gov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/</a:t>
            </a:r>
            <a:r>
              <a:rPr lang="en-US" sz="2400" dirty="0" err="1">
                <a:solidFill>
                  <a:srgbClr val="FFFFFF"/>
                </a:solidFill>
                <a:latin typeface="Avenir Book"/>
                <a:cs typeface="Avenir Book"/>
              </a:rPr>
              <a:t>ndsa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/activities</a:t>
            </a:r>
          </a:p>
        </p:txBody>
      </p:sp>
    </p:spTree>
    <p:extLst>
      <p:ext uri="{BB962C8B-B14F-4D97-AF65-F5344CB8AC3E}">
        <p14:creationId xmlns:p14="http://schemas.microsoft.com/office/powerpoint/2010/main" val="154686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801" y="943717"/>
            <a:ext cx="831331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Simple guidance to help institutions of any type and size mitigate the risks to digital content</a:t>
            </a:r>
          </a:p>
          <a:p>
            <a:pPr marL="342900" indent="-3429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Basic assistance for planning and undertaking digital preservation activities</a:t>
            </a:r>
          </a:p>
          <a:p>
            <a:pPr marL="342900" indent="-3429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Content and resource agnostic</a:t>
            </a:r>
          </a:p>
          <a:p>
            <a:pPr marL="342900" indent="-3429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Evolving document of community-accepted minimums for digital stewardship</a:t>
            </a:r>
          </a:p>
          <a:p>
            <a:pPr marL="342900" indent="-3429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To be used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GOALS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420229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801" y="943717"/>
            <a:ext cx="83133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NDSA </a:t>
            </a:r>
            <a:r>
              <a:rPr lang="en-US" sz="2400" dirty="0" err="1">
                <a:solidFill>
                  <a:srgbClr val="FFFFFF"/>
                </a:solidFill>
                <a:latin typeface="Avenir Book"/>
                <a:cs typeface="Avenir Book"/>
              </a:rPr>
              <a:t>Supergroup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: </a:t>
            </a:r>
            <a:r>
              <a:rPr lang="en-US" sz="2400" dirty="0" err="1" smtClean="0">
                <a:solidFill>
                  <a:srgbClr val="FFFFFF"/>
                </a:solidFill>
                <a:latin typeface="Avenir Book"/>
                <a:cs typeface="Avenir Book"/>
              </a:rPr>
              <a:t>Abbie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venir Book"/>
                <a:cs typeface="Avenir Book"/>
              </a:rPr>
              <a:t>Grotke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 (Library of Congress), Amy Kirchhoff (ITHAKA), Kris Klein (California State Library), Jane </a:t>
            </a:r>
            <a:r>
              <a:rPr lang="en-US" sz="2400" dirty="0" err="1">
                <a:solidFill>
                  <a:srgbClr val="FFFFFF"/>
                </a:solidFill>
                <a:latin typeface="Avenir Book"/>
                <a:cs typeface="Avenir Book"/>
              </a:rPr>
              <a:t>Mandelbaum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 (Library of Congress), Shawn Rounds (Minnesota Historical Society), Robin </a:t>
            </a:r>
            <a:r>
              <a:rPr lang="en-US" sz="2400" dirty="0" err="1">
                <a:solidFill>
                  <a:srgbClr val="FFFFFF"/>
                </a:solidFill>
                <a:latin typeface="Avenir Book"/>
                <a:cs typeface="Avenir Book"/>
              </a:rPr>
              <a:t>Ruggaber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 (University of Virginia) and Linda </a:t>
            </a:r>
            <a:r>
              <a:rPr lang="en-US" sz="2400" dirty="0" err="1">
                <a:solidFill>
                  <a:srgbClr val="FFFFFF"/>
                </a:solidFill>
                <a:latin typeface="Avenir Book"/>
                <a:cs typeface="Avenir Book"/>
              </a:rPr>
              <a:t>Tadic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 (Audiovisual Archive Network), Trevor Owens (Library of Congress), Andrea </a:t>
            </a:r>
            <a:r>
              <a:rPr lang="en-US" sz="2400" dirty="0" err="1">
                <a:solidFill>
                  <a:srgbClr val="FFFFFF"/>
                </a:solidFill>
                <a:latin typeface="Avenir Book"/>
                <a:cs typeface="Avenir Book"/>
              </a:rPr>
              <a:t>Goethels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 (Harvard University), Meg Phillips (NARA), 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me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Community-development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Blog posts on NDIIPP blog, The Signal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ORIGINS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85954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801" y="943717"/>
            <a:ext cx="83133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Concepts &amp; process 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areas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Accepted best practices &amp; 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validation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Baseline considerations, 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“boxes off the floor”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Progressive, accessible 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scalability</a:t>
            </a:r>
          </a:p>
          <a:p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Functional independence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WHAT THEY COVER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660379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WHAT THEY DON’T COVER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801" y="899592"/>
            <a:ext cx="37012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Technology:</a:t>
            </a:r>
          </a:p>
          <a:p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Infrastructure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Hardware, software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Tech ownership</a:t>
            </a:r>
          </a:p>
          <a:p>
            <a:endParaRPr lang="en-US" sz="24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Activity:</a:t>
            </a:r>
          </a:p>
          <a:p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Budgeting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Project Management</a:t>
            </a:r>
          </a:p>
          <a:p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endParaRPr lang="en-US" sz="2400" dirty="0" smtClean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7028" y="902348"/>
            <a:ext cx="37012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Policy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:</a:t>
            </a:r>
          </a:p>
          <a:p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Scope of Collecting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Standards &amp; Workflows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Staffing</a:t>
            </a:r>
          </a:p>
          <a:p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Elasticity:</a:t>
            </a:r>
          </a:p>
          <a:p>
            <a:endParaRPr lang="en-US" sz="24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Vendor lock, systems, OSS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Data I/O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Institutional change/knowledge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64757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26" y="6396335"/>
            <a:ext cx="90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01100100 01101001 01100111 01101001 01110100 01100001 01101100 00100000 01110000 </a:t>
            </a:r>
          </a:p>
          <a:p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Courier New"/>
                <a:cs typeface="Courier New"/>
              </a:rPr>
              <a:t>01110010 01100101 01110011 01100101 01110010 01110110 01100001 01110100 01101111 01101110</a:t>
            </a: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801" y="943717"/>
            <a:ext cx="8313310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Identify consensus of best practices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Bootstrapping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Self Assessment</a:t>
            </a:r>
          </a:p>
          <a:p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Strategic Planning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Institutional advocacy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Avenir Book"/>
                <a:cs typeface="Avenir Book"/>
              </a:rPr>
              <a:t>A roadmap &amp; a starting point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801" y="2425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THE LEVELS: USES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539693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3080</Words>
  <Application>Microsoft Macintosh PowerPoint</Application>
  <PresentationFormat>On-screen Show (4:3)</PresentationFormat>
  <Paragraphs>504</Paragraphs>
  <Slides>24</Slides>
  <Notes>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Storage and Geographic Location</vt:lpstr>
      <vt:lpstr>Storage and Geographic Location</vt:lpstr>
      <vt:lpstr>PowerPoint Presentation</vt:lpstr>
      <vt:lpstr>Storage and Geographic Location</vt:lpstr>
      <vt:lpstr>Storage and Geographic Location</vt:lpstr>
      <vt:lpstr>Storage and Geographic Location</vt:lpstr>
      <vt:lpstr>Storage and Geographic Location</vt:lpstr>
      <vt:lpstr>Storage and Geographic Location</vt:lpstr>
      <vt:lpstr>Storage and Geographic Location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Bailey</dc:creator>
  <cp:lastModifiedBy>Jefferson Bailey</cp:lastModifiedBy>
  <cp:revision>55</cp:revision>
  <dcterms:created xsi:type="dcterms:W3CDTF">2013-06-07T02:43:37Z</dcterms:created>
  <dcterms:modified xsi:type="dcterms:W3CDTF">2013-07-02T15:54:21Z</dcterms:modified>
</cp:coreProperties>
</file>